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83" r:id="rId8"/>
    <p:sldId id="265" r:id="rId9"/>
    <p:sldId id="264" r:id="rId10"/>
    <p:sldId id="269" r:id="rId11"/>
    <p:sldId id="268" r:id="rId12"/>
    <p:sldId id="267" r:id="rId13"/>
    <p:sldId id="271" r:id="rId14"/>
    <p:sldId id="270" r:id="rId15"/>
    <p:sldId id="272" r:id="rId16"/>
    <p:sldId id="273" r:id="rId17"/>
    <p:sldId id="274" r:id="rId18"/>
    <p:sldId id="275" r:id="rId19"/>
    <p:sldId id="277" r:id="rId20"/>
    <p:sldId id="276" r:id="rId21"/>
    <p:sldId id="278" r:id="rId22"/>
    <p:sldId id="284" r:id="rId23"/>
    <p:sldId id="279" r:id="rId24"/>
    <p:sldId id="282" r:id="rId25"/>
    <p:sldId id="285" r:id="rId26"/>
    <p:sldId id="288" r:id="rId27"/>
    <p:sldId id="286" r:id="rId28"/>
    <p:sldId id="287" r:id="rId29"/>
    <p:sldId id="289" r:id="rId30"/>
    <p:sldId id="291" r:id="rId31"/>
    <p:sldId id="292" r:id="rId32"/>
    <p:sldId id="290" r:id="rId33"/>
    <p:sldId id="29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7360" y="1928802"/>
            <a:ext cx="7406640" cy="1472184"/>
          </a:xfrm>
        </p:spPr>
        <p:txBody>
          <a:bodyPr>
            <a:normAutofit/>
          </a:bodyPr>
          <a:lstStyle/>
          <a:p>
            <a:pPr algn="just"/>
            <a:r>
              <a:rPr lang="en-US" sz="6000" b="1" i="1" dirty="0" smtClean="0">
                <a:effectLst/>
                <a:latin typeface="Times New Roman" pitchFamily="18" charset="0"/>
                <a:cs typeface="Times New Roman" pitchFamily="18" charset="0"/>
              </a:rPr>
              <a:t>Shopping for clothes</a:t>
            </a:r>
            <a:endParaRPr lang="ru-RU" sz="60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Учитель\Рабочий стол\одежда 4 кл\86fe903c24f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28604"/>
            <a:ext cx="2200261" cy="1487494"/>
          </a:xfrm>
          <a:prstGeom prst="rect">
            <a:avLst/>
          </a:prstGeom>
          <a:noFill/>
        </p:spPr>
      </p:pic>
      <p:pic>
        <p:nvPicPr>
          <p:cNvPr id="5" name="i-main-pic" descr="Картинка 171 из 1723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50" t="2438" r="13007" b="4878"/>
          <a:stretch>
            <a:fillRect/>
          </a:stretch>
        </p:blipFill>
        <p:spPr bwMode="auto">
          <a:xfrm>
            <a:off x="6715140" y="0"/>
            <a:ext cx="1571625" cy="169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C:\Documents and Settings\Учитель\Рабочий стол\одежда 4 кл\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071942"/>
            <a:ext cx="2203562" cy="2134005"/>
          </a:xfrm>
          <a:prstGeom prst="rect">
            <a:avLst/>
          </a:prstGeom>
          <a:noFill/>
        </p:spPr>
      </p:pic>
      <p:pic>
        <p:nvPicPr>
          <p:cNvPr id="7" name="Picture 15" descr="C:\Documents and Settings\Учитель\Рабочий стол\одежда 4 кл\123253_t_255x320_1400872381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000504"/>
            <a:ext cx="1799565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54 -0.02152 C 0.07153 -0.02476 0.08004 -0.02569 0.08768 -0.03009 C 0.10729 -0.04166 0.08021 -0.0331 0.10226 -0.03865 C 0.11111 -0.04583 0.12014 -0.04953 0.12952 -0.05601 C 0.14861 -0.06898 0.13125 -0.05254 0.14566 -0.06458 C 0.15347 -0.07106 0.15695 -0.08055 0.16511 -0.08611 C 0.16615 -0.08819 0.16702 -0.0905 0.16823 -0.09236 C 0.16962 -0.09467 0.17188 -0.09629 0.17309 -0.09884 C 0.17379 -0.10023 0.17587 -0.11018 0.17639 -0.1118 C 0.18212 -0.1287 0.18108 -0.12569 0.18768 -0.13773 C 0.19063 -0.16134 0.19167 -0.19375 0.19896 -0.21504 C 0.20174 -0.22314 0.20573 -0.23078 0.20868 -0.23865 C 0.21458 -0.25439 0.2184 -0.27106 0.22153 -0.28819 C 0.22066 -0.31273 0.21771 -0.37407 0.22153 -0.3956 C 0.22222 -0.4 0.23125 -0.4 0.23125 -0.39976 C 0.23507 -0.40787 0.23768 -0.41597 0.23768 -0.42569 " pathEditMode="relative" rAng="0" ptsTypes="fffffffffffffff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-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C 0.00972 -0.00556 0.01858 -0.01042 0.02899 -0.01297 C 0.03403 -0.01968 0.0375 -0.02176 0.0434 -0.02593 C 0.06372 -0.04051 0.04965 -0.03334 0.06129 -0.03889 C 0.0651 -0.04399 0.06701 -0.04514 0.06927 -0.05163 C 0.06997 -0.05371 0.06997 -0.05625 0.07083 -0.05811 C 0.07413 -0.06459 0.07969 -0.072 0.08385 -0.07755 C 0.08524 -0.09051 0.08333 -0.10232 0.09184 -0.10973 C 0.09983 -0.1426 0.15156 -0.13288 0.16285 -0.13334 C 0.16458 -0.14028 0.16372 -0.14838 0.16615 -0.15487 C 0.16667 -0.15625 0.1809 -0.16088 0.18212 -0.16135 C 0.17986 -0.17061 0.18056 -0.16551 0.18056 -0.17639 " pathEditMode="relative" rAng="0" ptsTypes="fffffffffff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0" y="-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6012" y="837248"/>
            <a:ext cx="5196363" cy="5307807"/>
          </a:xfrm>
          <a:prstGeom prst="rect">
            <a:avLst/>
          </a:prstGeom>
          <a:noFill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045845" y="822960"/>
            <a:ext cx="5816442" cy="84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5800" dirty="0">
                <a:solidFill>
                  <a:srgbClr val="000000"/>
                </a:solidFill>
                <a:latin typeface="Arial" charset="0"/>
              </a:rPr>
              <a:t>a shirt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4480" y="1737360"/>
            <a:ext cx="5939314" cy="4517708"/>
          </a:xfrm>
          <a:prstGeom prst="rect">
            <a:avLst/>
          </a:prstGeom>
          <a:noFill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5845" y="731520"/>
            <a:ext cx="5822157" cy="84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5800" dirty="0">
                <a:solidFill>
                  <a:srgbClr val="000000"/>
                </a:solidFill>
                <a:latin typeface="Arial" charset="0"/>
              </a:rPr>
              <a:t>a sweater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1669" y="1528763"/>
            <a:ext cx="5557838" cy="4650582"/>
          </a:xfrm>
          <a:prstGeom prst="rect">
            <a:avLst/>
          </a:prstGeom>
          <a:noFill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62965" y="640080"/>
            <a:ext cx="5992178" cy="84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5800" dirty="0">
                <a:solidFill>
                  <a:srgbClr val="000000"/>
                </a:solidFill>
                <a:latin typeface="Arial" charset="0"/>
              </a:rPr>
              <a:t>a jacket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142984"/>
            <a:ext cx="5117783" cy="5040630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214414" y="357166"/>
            <a:ext cx="6093619" cy="84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5800" dirty="0">
                <a:solidFill>
                  <a:srgbClr val="000000"/>
                </a:solidFill>
                <a:latin typeface="Arial" charset="0"/>
              </a:rPr>
              <a:t>trousers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4640" y="548640"/>
            <a:ext cx="3840480" cy="6072188"/>
          </a:xfrm>
          <a:prstGeom prst="rect">
            <a:avLst/>
          </a:prstGeom>
          <a:noFill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947262" y="1004412"/>
            <a:ext cx="3318986" cy="84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5800" dirty="0">
                <a:solidFill>
                  <a:srgbClr val="000000"/>
                </a:solidFill>
                <a:latin typeface="Arial" charset="0"/>
              </a:rPr>
              <a:t>jeans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Suit</a:t>
            </a:r>
            <a:endParaRPr lang="ru-RU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K:\Титул\картинки\14\pantsuit_brow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285860"/>
            <a:ext cx="2978063" cy="506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effectLst/>
                <a:latin typeface="Arial Rounded MT Bold" pitchFamily="34" charset="0"/>
              </a:rPr>
              <a:t>coat</a:t>
            </a:r>
            <a:endParaRPr lang="ru-RU" sz="60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2" descr="C:\Documents and Settings\Учитель\Рабочий стол\одежда 4 кл\1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571480"/>
            <a:ext cx="4048906" cy="5463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effectLst/>
                <a:latin typeface="Arial Rounded MT Bold" pitchFamily="34" charset="0"/>
              </a:rPr>
              <a:t>raincoat</a:t>
            </a:r>
            <a:endParaRPr lang="ru-RU" sz="66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5" descr="C:\Documents and Settings\Учитель\Рабочий стол\одежда 4 кл\plash2010-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785794"/>
            <a:ext cx="3633811" cy="5450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effectLst/>
                <a:latin typeface="Arial Rounded MT Bold" pitchFamily="34" charset="0"/>
              </a:rPr>
              <a:t>dress</a:t>
            </a:r>
            <a:endParaRPr lang="ru-RU" sz="66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i-main-pic" descr="Картинка 171 из 17238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50" t="2438" r="13007" b="4878"/>
          <a:stretch>
            <a:fillRect/>
          </a:stretch>
        </p:blipFill>
        <p:spPr bwMode="auto">
          <a:xfrm>
            <a:off x="5143504" y="1142984"/>
            <a:ext cx="3136386" cy="541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0320" y="457200"/>
            <a:ext cx="4829175" cy="625221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71525" y="472917"/>
            <a:ext cx="6107907" cy="84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5800" dirty="0">
                <a:solidFill>
                  <a:srgbClr val="000000"/>
                </a:solidFill>
                <a:latin typeface="Arial" charset="0"/>
              </a:rPr>
              <a:t>a blouse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effectLst/>
                <a:latin typeface="Times New Roman" pitchFamily="18" charset="0"/>
                <a:cs typeface="Times New Roman" pitchFamily="18" charset="0"/>
              </a:rPr>
              <a:t>Match </a:t>
            </a:r>
            <a:endParaRPr lang="ru-RU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There is no bad   weather,                   there are only bad clothes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Do not judge a water – melon by its  rind and a man by his clothes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Не суди об арбузе по корке, а о человеке по </a:t>
            </a:r>
            <a:r>
              <a:rPr lang="ru-RU" dirty="0" smtClean="0"/>
              <a:t>платью</a:t>
            </a:r>
            <a:r>
              <a:rPr lang="en-US" dirty="0" smtClean="0"/>
              <a:t>.</a:t>
            </a:r>
          </a:p>
          <a:p>
            <a:r>
              <a:rPr lang="ru-RU" dirty="0" smtClean="0"/>
              <a:t>Не бывает плохой погоды, бывает плохая одежда.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240" y="1737360"/>
            <a:ext cx="5224939" cy="4114800"/>
          </a:xfrm>
          <a:prstGeom prst="rect">
            <a:avLst/>
          </a:prstGeom>
          <a:noFill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54405" y="822960"/>
            <a:ext cx="5906453" cy="84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5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800" dirty="0">
                <a:solidFill>
                  <a:srgbClr val="000000"/>
                </a:solidFill>
                <a:latin typeface="Arial" charset="0"/>
              </a:rPr>
              <a:t>skirt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effectLst/>
                <a:latin typeface="Arial Rounded MT Bold" pitchFamily="34" charset="0"/>
              </a:rPr>
              <a:t>shorts</a:t>
            </a:r>
            <a:endParaRPr lang="ru-RU" sz="60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Рисунок 118" descr="http://img-fotki.yandex.ru/get/5810/129293408.0/0_54724_2df4390f_X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0" t="10715" r="2142" b="7857"/>
          <a:stretch>
            <a:fillRect/>
          </a:stretch>
        </p:blipFill>
        <p:spPr bwMode="auto">
          <a:xfrm>
            <a:off x="4500562" y="2285992"/>
            <a:ext cx="4286225" cy="36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907382"/>
            <a:ext cx="6373654" cy="4081938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03045" y="822960"/>
            <a:ext cx="5376387" cy="84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5800" dirty="0">
                <a:solidFill>
                  <a:srgbClr val="000000"/>
                </a:solidFill>
                <a:latin typeface="Arial" charset="0"/>
              </a:rPr>
              <a:t>socks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effectLst/>
                <a:latin typeface="Arial Rounded MT Bold" pitchFamily="34" charset="0"/>
              </a:rPr>
              <a:t>Boots</a:t>
            </a:r>
            <a:endParaRPr lang="ru-RU" sz="60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6" descr="C:\Documents and Settings\Учитель\Рабочий стол\одежда 4 кл\20351_533x800_DSC00244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758663">
            <a:off x="1652300" y="1976794"/>
            <a:ext cx="3053042" cy="4579562"/>
          </a:xfrm>
          <a:prstGeom prst="rect">
            <a:avLst/>
          </a:prstGeom>
          <a:noFill/>
        </p:spPr>
      </p:pic>
      <p:pic>
        <p:nvPicPr>
          <p:cNvPr id="5" name="Picture 2" descr="C:\Documents and Settings\Учитель\Рабочий стол\одежда 4 кл\timberland_1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94682">
            <a:off x="5543011" y="1747271"/>
            <a:ext cx="2983018" cy="3732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6211" y="0"/>
            <a:ext cx="5047789" cy="4146172"/>
          </a:xfrm>
          <a:prstGeom prst="rect">
            <a:avLst/>
          </a:prstGeom>
          <a:noFill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214414" y="1214422"/>
            <a:ext cx="5566410" cy="84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5800" dirty="0">
                <a:solidFill>
                  <a:srgbClr val="000000"/>
                </a:solidFill>
                <a:latin typeface="Arial Rounded MT Bold" pitchFamily="34" charset="0"/>
              </a:rPr>
              <a:t>shoes</a:t>
            </a:r>
          </a:p>
        </p:txBody>
      </p:sp>
      <p:pic>
        <p:nvPicPr>
          <p:cNvPr id="4" name="i-main-pic" descr="Картинка 17 из 1300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277" b="14705"/>
          <a:stretch>
            <a:fillRect/>
          </a:stretch>
        </p:blipFill>
        <p:spPr bwMode="auto">
          <a:xfrm>
            <a:off x="1428728" y="3643314"/>
            <a:ext cx="2972792" cy="264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chemeClr val="tx1"/>
                </a:solidFill>
                <a:effectLst/>
                <a:latin typeface="Arial Rounded MT Bold" pitchFamily="34" charset="0"/>
              </a:rPr>
              <a:t>Trainers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i-main-pic" descr="Картинка 32 из 17238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48" t="2083" r="6250"/>
          <a:stretch>
            <a:fillRect/>
          </a:stretch>
        </p:blipFill>
        <p:spPr bwMode="auto">
          <a:xfrm>
            <a:off x="3000364" y="2143116"/>
            <a:ext cx="4820584" cy="404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Answer the questions</a:t>
            </a:r>
            <a:endParaRPr lang="ru-RU" b="1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1. What would Alice like to buy?</a:t>
            </a:r>
          </a:p>
          <a:p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2. What would Tim like to buy?</a:t>
            </a:r>
          </a:p>
          <a:p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3. What would Tom like to buy?</a:t>
            </a:r>
          </a:p>
          <a:p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4. What would Tiny like to buy?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Make a dialogue</a:t>
            </a:r>
            <a:endParaRPr lang="ru-RU" b="1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4800600"/>
          </a:xfrm>
        </p:spPr>
        <p:txBody>
          <a:bodyPr/>
          <a:lstStyle/>
          <a:p>
            <a:pPr algn="ctr">
              <a:buNone/>
            </a:pPr>
            <a:r>
              <a:rPr lang="en-US" sz="6600" i="1" dirty="0" smtClean="0">
                <a:latin typeface="Times New Roman" pitchFamily="18" charset="0"/>
                <a:cs typeface="Times New Roman" pitchFamily="18" charset="0"/>
              </a:rPr>
              <a:t>What would you like to buy?</a:t>
            </a:r>
          </a:p>
          <a:p>
            <a:pPr algn="ctr">
              <a:buNone/>
            </a:pPr>
            <a:r>
              <a:rPr lang="en-US" sz="6600" i="1" dirty="0" smtClean="0">
                <a:latin typeface="Times New Roman" pitchFamily="18" charset="0"/>
                <a:cs typeface="Times New Roman" pitchFamily="18" charset="0"/>
              </a:rPr>
              <a:t>-I`d like to buy …</a:t>
            </a:r>
            <a:endParaRPr lang="ru-RU" sz="66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uscle_bo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207526"/>
            <a:ext cx="5143536" cy="6269639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928662" y="0"/>
            <a:ext cx="8215338" cy="6858000"/>
          </a:xfrm>
          <a:ln>
            <a:solidFill>
              <a:schemeClr val="accent1"/>
            </a:solidFill>
          </a:ln>
        </p:spPr>
        <p:txBody>
          <a:bodyPr numCol="2"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Shop assistant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Hello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Client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Hello!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Can I help you?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 would like to try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a….and….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What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………., please.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Any problem?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С: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I’d like a smaller size! Does it suit 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looks good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much does  it cost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…..pounds .Here you are!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Thank you. Goodbye.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А: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Goodbye!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4788024" y="1556792"/>
            <a:ext cx="3593976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6164" y="285728"/>
            <a:ext cx="7647836" cy="2439982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/>
              <a:t/>
            </a:r>
            <a:br>
              <a:rPr lang="ru-RU" sz="4400" b="1" dirty="0" smtClean="0"/>
            </a:br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>
            <a:off x="2786050" y="0"/>
            <a:ext cx="6357950" cy="24288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По чему человека всегда встречают, </a:t>
            </a:r>
            <a:br>
              <a:rPr lang="ru-RU" sz="3200" b="1" dirty="0" smtClean="0"/>
            </a:br>
            <a:r>
              <a:rPr lang="ru-RU" sz="3200" b="1" dirty="0" smtClean="0"/>
              <a:t>но никогда не провожают?</a:t>
            </a:r>
            <a:endParaRPr lang="ru-RU" sz="3200" dirty="0"/>
          </a:p>
        </p:txBody>
      </p:sp>
      <p:pic>
        <p:nvPicPr>
          <p:cNvPr id="7" name="Рисунок 6" descr="задумчивост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143248"/>
            <a:ext cx="4925703" cy="328614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4643438" y="2428868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214810" y="2857496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себя!</a:t>
            </a:r>
            <a:endParaRPr lang="ru-RU" dirty="0"/>
          </a:p>
        </p:txBody>
      </p:sp>
      <p:sp>
        <p:nvSpPr>
          <p:cNvPr id="4" name="Содержимое 4"/>
          <p:cNvSpPr>
            <a:spLocks noGrp="1"/>
          </p:cNvSpPr>
          <p:nvPr>
            <p:ph idx="1"/>
          </p:nvPr>
        </p:nvSpPr>
        <p:spPr>
          <a:xfrm>
            <a:off x="1357290" y="1447800"/>
            <a:ext cx="7576398" cy="480060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GB" sz="3600" dirty="0" smtClean="0"/>
              <a:t>Example: t, e, s, h, o, c, l – clothes</a:t>
            </a:r>
          </a:p>
          <a:p>
            <a:pPr eaLnBrk="1" hangingPunct="1">
              <a:buNone/>
            </a:pPr>
            <a:r>
              <a:rPr lang="en-GB" sz="3600" dirty="0" smtClean="0"/>
              <a:t>1) a, t, c, o -</a:t>
            </a:r>
          </a:p>
          <a:p>
            <a:pPr eaLnBrk="1" hangingPunct="1">
              <a:buFont typeface="Wingdings 2" pitchFamily="18" charset="2"/>
              <a:buNone/>
            </a:pPr>
            <a:endParaRPr lang="en-GB" sz="3600" dirty="0" smtClean="0"/>
          </a:p>
          <a:p>
            <a:pPr eaLnBrk="1" hangingPunct="1">
              <a:buNone/>
            </a:pPr>
            <a:r>
              <a:rPr lang="en-GB" sz="3600" dirty="0" smtClean="0"/>
              <a:t>2) h, t, a – </a:t>
            </a:r>
          </a:p>
          <a:p>
            <a:pPr eaLnBrk="1" hangingPunct="1"/>
            <a:endParaRPr lang="en-GB" sz="3600" dirty="0" smtClean="0"/>
          </a:p>
          <a:p>
            <a:pPr eaLnBrk="1" hangingPunct="1"/>
            <a:endParaRPr lang="en-GB" sz="3600" dirty="0" smtClean="0"/>
          </a:p>
          <a:p>
            <a:pPr eaLnBrk="1" hangingPunct="1">
              <a:buNone/>
            </a:pPr>
            <a:r>
              <a:rPr lang="en-GB" sz="3600" dirty="0" smtClean="0"/>
              <a:t>3) e, r, d, s, s – </a:t>
            </a:r>
          </a:p>
        </p:txBody>
      </p:sp>
      <p:pic>
        <p:nvPicPr>
          <p:cNvPr id="5" name="Picture 7" descr="паль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8750" y="928670"/>
            <a:ext cx="13652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шляп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643182"/>
            <a:ext cx="2233612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плать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208463"/>
            <a:ext cx="1784350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GB" sz="5200" dirty="0" smtClean="0"/>
              <a:t>4)  l, b, o, s, e, u –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GB" sz="52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GB" sz="5200" dirty="0" smtClean="0"/>
              <a:t>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GB" sz="5200" dirty="0" smtClean="0"/>
              <a:t>5)  t, m , </a:t>
            </a:r>
            <a:r>
              <a:rPr lang="en-GB" sz="5200" dirty="0" err="1" smtClean="0"/>
              <a:t>i</a:t>
            </a:r>
            <a:r>
              <a:rPr lang="en-GB" sz="5200" dirty="0" smtClean="0"/>
              <a:t>, t, e, n, s - </a:t>
            </a:r>
            <a:endParaRPr lang="ru-RU" sz="52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GB" b="1" dirty="0" smtClean="0"/>
              <a:t>Score___/5</a:t>
            </a:r>
            <a:endParaRPr lang="ru-RU" b="1" dirty="0"/>
          </a:p>
        </p:txBody>
      </p:sp>
      <p:pic>
        <p:nvPicPr>
          <p:cNvPr id="5" name="Picture 8" descr="блуз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86446" y="500042"/>
            <a:ext cx="2776537" cy="2595563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571876"/>
            <a:ext cx="290671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Продолжи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предложение: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5250" indent="1270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Сегодня я узнал…</a:t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У меня получилось …</a:t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Было интересно…</a:t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Было трудно…</a:t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Я понял, что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95250" indent="12700">
              <a:buNone/>
            </a:pP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95250" indent="12700">
              <a:buNone/>
            </a:pPr>
            <a:endParaRPr lang="ru-RU" dirty="0"/>
          </a:p>
        </p:txBody>
      </p:sp>
      <p:pic>
        <p:nvPicPr>
          <p:cNvPr id="4" name="Picture 2" descr="C:\Users\Нвтвша\Desktop\images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33056"/>
            <a:ext cx="23241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785926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en-US" sz="8800" b="1" i="1" dirty="0" smtClean="0">
                <a:latin typeface="Times New Roman" pitchFamily="18" charset="0"/>
                <a:cs typeface="Times New Roman" pitchFamily="18" charset="0"/>
              </a:rPr>
              <a:t>Goodbye!</a:t>
            </a:r>
            <a:endParaRPr lang="ru-RU" sz="8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1115616" y="548680"/>
            <a:ext cx="6768752" cy="2270720"/>
          </a:xfrm>
          <a:prstGeom prst="cloudCallout">
            <a:avLst>
              <a:gd name="adj1" fmla="val -2187"/>
              <a:gd name="adj2" fmla="val 830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/>
              <a:t>ОДЕЖДА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4941168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dirty="0">
                <a:solidFill>
                  <a:srgbClr val="C00000"/>
                </a:solidFill>
                <a:latin typeface="Arial Black" pitchFamily="34" charset="0"/>
              </a:rPr>
              <a:t>“CLOTHES”</a:t>
            </a:r>
            <a:endParaRPr lang="ru-RU" sz="5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9" name="Picture 5" descr="K:\Титул\картинки\9\object_clipart_dres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838620">
            <a:off x="410094" y="2662109"/>
            <a:ext cx="1728192" cy="167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K:\Титул\картинки\11\pimp_hat_clip_art_228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64714">
            <a:off x="7229807" y="4419636"/>
            <a:ext cx="1032909" cy="140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K:\Титул\картинки\4\as055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5502" y="3501008"/>
            <a:ext cx="148260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K:\Титул\картинки\11\blue_jeans_clip_art_22586_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576" y="4653136"/>
            <a:ext cx="198692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Documents and Settings\Учитель\Рабочий стол\одежда 4 кл\n2522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69421">
            <a:off x="7132452" y="2819400"/>
            <a:ext cx="1429428" cy="1432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6440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effectLst/>
                <a:latin typeface="Times New Roman" pitchFamily="18" charset="0"/>
                <a:cs typeface="Times New Roman" pitchFamily="18" charset="0"/>
              </a:rPr>
              <a:t>Listen and repeat</a:t>
            </a:r>
            <a:endParaRPr lang="ru-RU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Нвтвша\Desktop\2013-02-22\00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714488"/>
            <a:ext cx="7229484" cy="4714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8880" y="1828800"/>
            <a:ext cx="4946333" cy="4806315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125855" y="904399"/>
            <a:ext cx="3241834" cy="84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en-US" sz="5800" dirty="0">
                <a:solidFill>
                  <a:srgbClr val="000000"/>
                </a:solidFill>
                <a:latin typeface="Arial" charset="0"/>
              </a:rPr>
              <a:t>a scarf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/>
                <a:latin typeface="Arial Rounded MT Bold" pitchFamily="34" charset="0"/>
              </a:rPr>
              <a:t>mittens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5" descr="C:\Documents and Settings\Учитель\Рабочий стол\одежда 4 кл\16809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50178">
            <a:off x="4651987" y="1615410"/>
            <a:ext cx="4233901" cy="4233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7440" y="1717358"/>
            <a:ext cx="4561999" cy="4211955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407319" y="904399"/>
            <a:ext cx="3953351" cy="84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5800" dirty="0">
                <a:solidFill>
                  <a:srgbClr val="000000"/>
                </a:solidFill>
                <a:latin typeface="Arial" charset="0"/>
              </a:rPr>
              <a:t>a hat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174558"/>
            <a:ext cx="5229225" cy="3541872"/>
          </a:xfrm>
          <a:prstGeom prst="rect">
            <a:avLst/>
          </a:prstGeom>
          <a:noFill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685925" y="1188720"/>
            <a:ext cx="5204937" cy="84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5800" dirty="0">
                <a:solidFill>
                  <a:srgbClr val="000000"/>
                </a:solidFill>
                <a:latin typeface="Arial" charset="0"/>
              </a:rPr>
              <a:t>a cap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47</TotalTime>
  <Words>329</Words>
  <PresentationFormat>Экран (4:3)</PresentationFormat>
  <Paragraphs>76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Солнцестояние</vt:lpstr>
      <vt:lpstr>Shopping for clothes</vt:lpstr>
      <vt:lpstr>Match </vt:lpstr>
      <vt:lpstr> </vt:lpstr>
      <vt:lpstr>Слайд 4</vt:lpstr>
      <vt:lpstr>Listen and repeat</vt:lpstr>
      <vt:lpstr>Слайд 6</vt:lpstr>
      <vt:lpstr>mittens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Suit</vt:lpstr>
      <vt:lpstr>coat</vt:lpstr>
      <vt:lpstr>raincoat</vt:lpstr>
      <vt:lpstr>dress</vt:lpstr>
      <vt:lpstr>Слайд 19</vt:lpstr>
      <vt:lpstr>Слайд 20</vt:lpstr>
      <vt:lpstr>shorts</vt:lpstr>
      <vt:lpstr>Слайд 22</vt:lpstr>
      <vt:lpstr>Boots</vt:lpstr>
      <vt:lpstr>Слайд 24</vt:lpstr>
      <vt:lpstr>Trainers </vt:lpstr>
      <vt:lpstr>Answer the questions</vt:lpstr>
      <vt:lpstr>Make a dialogue</vt:lpstr>
      <vt:lpstr>Слайд 28</vt:lpstr>
      <vt:lpstr>Слайд 29</vt:lpstr>
      <vt:lpstr>Проверь себя!</vt:lpstr>
      <vt:lpstr>Слайд 31</vt:lpstr>
      <vt:lpstr>Продолжи предложение: </vt:lpstr>
      <vt:lpstr>Goodbye!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Shopping for clothes</dc:title>
  <cp:lastModifiedBy>Степанова</cp:lastModifiedBy>
  <cp:revision>8</cp:revision>
  <dcterms:modified xsi:type="dcterms:W3CDTF">2014-04-01T07:22:47Z</dcterms:modified>
</cp:coreProperties>
</file>